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0160000" cy="7620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297" autoAdjust="0"/>
    <p:restoredTop sz="90929"/>
  </p:normalViewPr>
  <p:slideViewPr>
    <p:cSldViewPr>
      <p:cViewPr varScale="1">
        <p:scale>
          <a:sx n="85" d="100"/>
          <a:sy n="85" d="100"/>
        </p:scale>
        <p:origin x="-90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98D5EF-B061-431B-8468-4827DE3D473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82B8EF-38F3-49F3-B25C-62833316710D}" type="slidenum">
              <a:rPr lang="en-US"/>
              <a:pPr/>
              <a:t>2</a:t>
            </a:fld>
            <a:endParaRPr lang="en-US"/>
          </a:p>
        </p:txBody>
      </p:sp>
      <p:sp>
        <p:nvSpPr>
          <p:cNvPr id="5121" name="Rectangle 1"/>
          <p:cNvSpPr>
            <a:spLocks noChangeArrowheads="1"/>
          </p:cNvSpPr>
          <p:nvPr>
            <p:ph type="sldImg"/>
          </p:nvPr>
        </p:nvSpPr>
        <p:spPr>
          <a:ln/>
        </p:spPr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Bepress Digital Commons hosts several hundred repositories throughout the world, including all of the schools in the Helin Consortium.</a:t>
            </a:r>
            <a:endParaRPr lang="en-US"/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 </a:t>
            </a:r>
            <a:endParaRPr lang="en-US"/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Give brief overview of home page - highlight Policies/FAQ</a:t>
            </a:r>
            <a:endParaRPr lang="en-US"/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Brief overview of Collections page for Schools, Colleges, and Academic Departments</a:t>
            </a:r>
            <a:endParaRPr lang="en-US"/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04A947-FCD0-447E-996E-69D29339C8BE}" type="slidenum">
              <a:rPr lang="en-US"/>
              <a:pPr/>
              <a:t>3</a:t>
            </a:fld>
            <a:endParaRPr lang="en-US"/>
          </a:p>
        </p:txBody>
      </p:sp>
      <p:sp>
        <p:nvSpPr>
          <p:cNvPr id="7169" name="Rectangle 1"/>
          <p:cNvSpPr>
            <a:spLocks noChangeArrowheads="1"/>
          </p:cNvSpPr>
          <p:nvPr>
            <p:ph type="sldImg"/>
          </p:nvPr>
        </p:nvSpPr>
        <p:spPr>
          <a:ln/>
        </p:spPr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Each item record creates a permanent citation and link that can be easily emailed, or directed to</a:t>
            </a:r>
          </a:p>
          <a:p>
            <a:pPr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PUBLISHERS: More and more publishers are modifying their copyright policies to include IRs for pre or post-print; and in the case of open access journal publishing, published versions</a:t>
            </a:r>
            <a:endParaRPr lang="en-US"/>
          </a:p>
          <a:p>
            <a:pPr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Many schools, such as MIT have established publisher amendment forms, to assist authors to request adjustments to publishing contracts to include posting in IRs; </a:t>
            </a:r>
            <a:endParaRPr lang="en-US"/>
          </a:p>
          <a:p>
            <a:pPr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I can assist with this process - researching publisher permissions and amendments as needed</a:t>
            </a:r>
            <a:endParaRPr lang="en-US"/>
          </a:p>
          <a:p>
            <a:pPr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NOTE: Arts &amp; Sciences Faculty Scholarship list --  </a:t>
            </a:r>
            <a:endParaRPr lang="en-US"/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30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BENCHMARKS:</a:t>
            </a:r>
            <a:endParaRPr lang="en-US"/>
          </a:p>
          <a:p>
            <a:pPr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Along with outstanding student scholarship, symposiums, etc., showing faculty publications, working papers, book chapters, etc., demonstrates active scholarship by faculty as well. </a:t>
            </a:r>
            <a:endParaRPr lang="en-US"/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79CD2D-E293-41D3-BB42-E3B2E16A0AAD}" type="slidenum">
              <a:rPr lang="en-US"/>
              <a:pPr/>
              <a:t>4</a:t>
            </a:fld>
            <a:endParaRPr lang="en-US"/>
          </a:p>
        </p:txBody>
      </p:sp>
      <p:sp>
        <p:nvSpPr>
          <p:cNvPr id="9217" name="Rectangle 1"/>
          <p:cNvSpPr>
            <a:spLocks noChangeArrowheads="1"/>
          </p:cNvSpPr>
          <p:nvPr>
            <p:ph type="sldImg"/>
          </p:nvPr>
        </p:nvSpPr>
        <p:spPr>
          <a:ln/>
        </p:spPr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Creative Commons licensing is a universal set of permissions based on copyright that allows authors to add additional usage permissions from simple attribution to a more strict designation of attribution/non-commericial/non-derivative.</a:t>
            </a:r>
            <a:endParaRPr lang="en-US"/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Some publishers only require citations back to original instance when author deposits copy in their IR.</a:t>
            </a:r>
            <a:endParaRPr lang="en-US"/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Elsevier publishes many different journals, including </a:t>
            </a:r>
            <a:r>
              <a:rPr lang="en-US" sz="1600" i="1">
                <a:solidFill>
                  <a:srgbClr val="000000"/>
                </a:solidFill>
                <a:latin typeface="'Times New Roman'" pitchFamily="34"/>
              </a:rPr>
              <a:t>Journal of Aquatic Botany, and </a:t>
            </a:r>
            <a:endParaRPr lang="en-US"/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 i="1">
                <a:solidFill>
                  <a:srgbClr val="000000"/>
                </a:solidFill>
                <a:latin typeface="'Times New Roman'" pitchFamily="34"/>
              </a:rPr>
              <a:t> Environmental Science: Foundations and Application (both journals listed on Faculty publications list)</a:t>
            </a:r>
            <a:endParaRPr lang="en-US"/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Part of my job as the coordinator is to investigate permissions and assist authors as needed.</a:t>
            </a:r>
            <a:endParaRPr lang="en-US"/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A8BE72-285A-41A8-BF0F-B631957D4483}" type="slidenum">
              <a:rPr lang="en-US"/>
              <a:pPr/>
              <a:t>5</a:t>
            </a:fld>
            <a:endParaRPr lang="en-US"/>
          </a:p>
        </p:txBody>
      </p:sp>
      <p:sp>
        <p:nvSpPr>
          <p:cNvPr id="11265" name="Rectangle 1"/>
          <p:cNvSpPr>
            <a:spLocks noChangeArrowheads="1"/>
          </p:cNvSpPr>
          <p:nvPr>
            <p:ph type="sldImg"/>
          </p:nvPr>
        </p:nvSpPr>
        <p:spPr>
          <a:ln/>
        </p:spPr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Peter Lehmuller's example - appears in NASPA journal</a:t>
            </a:r>
            <a:endParaRPr lang="en-US"/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454FFE-8A01-442B-B0CF-3458898CE2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250DC2-3B5B-4A08-AF70-019507EF69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676275"/>
            <a:ext cx="2159000" cy="6097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676275"/>
            <a:ext cx="6324600" cy="6097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32A40-830B-44EF-A4D3-092A66879E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345D32-D534-47B2-9AA5-80934BFE97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0D75ED-792E-4394-84B8-63035FAA95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9984F9-C46E-4EC1-9FDD-9D60043EE1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08B8E0-31E8-4FBC-BEEF-ED93AD6EB6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CA6D7-2766-4ECB-9E68-8BF48B2E3E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3F50FE-2BBC-495C-B1DA-6335E50609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6597A-04C3-41C7-8178-3D08E7B89E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A98C00-FA4F-4C29-8FB8-1FABD0A62E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676275"/>
            <a:ext cx="8636000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2200275"/>
            <a:ext cx="8636000" cy="457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942138"/>
            <a:ext cx="2117725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0275" y="6942138"/>
            <a:ext cx="321945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0275" y="6942138"/>
            <a:ext cx="211931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04D28B4-45A0-45CD-9ED2-3E4D2C1A8B6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scholarsarchive.jwu.ed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digitalcommons.uri.edu/lib_ps_pubs/6/" TargetMode="External"/><Relationship Id="rId5" Type="http://schemas.openxmlformats.org/officeDocument/2006/relationships/hyperlink" Target="http://www.elsevier.com/wps/find/authorsview.authors/postingpolicy%29" TargetMode="External"/><Relationship Id="rId4" Type="http://schemas.openxmlformats.org/officeDocument/2006/relationships/hyperlink" Target="http://creativecommons.org/licenses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digitalcommons.library.unlv.edu/peer_review_list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digitalcommons.unf.edu/unf_oral/1/" TargetMode="External"/><Relationship Id="rId5" Type="http://schemas.openxmlformats.org/officeDocument/2006/relationships/hyperlink" Target="http://scholarworks.gvsu.edu/biopeerpubs/" TargetMode="External"/><Relationship Id="rId4" Type="http://schemas.openxmlformats.org/officeDocument/2006/relationships/hyperlink" Target="http://scholarsarchive.jwu.edu/admin_publications/1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4450" y="2032000"/>
            <a:ext cx="9815513" cy="427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lnSpc>
                <a:spcPct val="95000"/>
              </a:lnSpc>
            </a:pPr>
            <a:r>
              <a:rPr lang="en-US" sz="4800" b="1" i="1">
                <a:solidFill>
                  <a:srgbClr val="000066"/>
                </a:solidFill>
                <a:latin typeface="Verdana" pitchFamily="34" charset="0"/>
              </a:rPr>
              <a:t>Increasing Visibility, Accessibility, and Citations Through Open Access Publishing</a:t>
            </a:r>
            <a:endParaRPr lang="en-US" sz="2200" b="1" i="1">
              <a:solidFill>
                <a:srgbClr val="000066"/>
              </a:solidFill>
              <a:latin typeface="Verdana" pitchFamily="34" charset="0"/>
            </a:endParaRPr>
          </a:p>
          <a:p>
            <a:pPr algn="r">
              <a:lnSpc>
                <a:spcPct val="95000"/>
              </a:lnSpc>
            </a:pPr>
            <a:r>
              <a:rPr lang="en-US" sz="2200" b="1">
                <a:solidFill>
                  <a:srgbClr val="000066"/>
                </a:solidFill>
                <a:latin typeface="Verdana" pitchFamily="34" charset="0"/>
              </a:rPr>
              <a:t>School of Arts &amp; Sciences Faculty Orientation</a:t>
            </a:r>
            <a:endParaRPr lang="en-US"/>
          </a:p>
          <a:p>
            <a:pPr algn="r">
              <a:lnSpc>
                <a:spcPct val="95000"/>
              </a:lnSpc>
            </a:pPr>
            <a:r>
              <a:rPr lang="en-US" sz="2200" b="1">
                <a:solidFill>
                  <a:srgbClr val="000066"/>
                </a:solidFill>
                <a:latin typeface="Verdana" pitchFamily="34" charset="0"/>
              </a:rPr>
              <a:t>August 30, 2011 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1600"/>
            <a:ext cx="10160000" cy="1249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169525" cy="7562850"/>
          </a:xfrm>
          <a:prstGeom prst="rect">
            <a:avLst/>
          </a:prstGeom>
          <a:noFill/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3397250" y="7213600"/>
            <a:ext cx="2986088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1600" u="sng">
                <a:solidFill>
                  <a:srgbClr val="0000FF"/>
                </a:solidFill>
                <a:latin typeface="Arial" pitchFamily="34" charset="0"/>
                <a:hlinkClick r:id="rId4"/>
              </a:rPr>
              <a:t>http://scholarsarchive.jwu.edu/</a:t>
            </a:r>
            <a:endParaRPr lang="en-US" sz="1600" u="sng">
              <a:solidFill>
                <a:srgbClr val="0000FF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47650" y="2540000"/>
            <a:ext cx="9759950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100">
                <a:solidFill>
                  <a:srgbClr val="000000"/>
                </a:solidFill>
                <a:latin typeface="Arial" pitchFamily="34" charset="0"/>
              </a:rPr>
              <a:t>Open Access = Accessibility = Higher citations and Research Inquiries</a:t>
            </a: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100">
                <a:solidFill>
                  <a:srgbClr val="000000"/>
                </a:solidFill>
                <a:latin typeface="Arial" pitchFamily="34" charset="0"/>
              </a:rPr>
              <a:t>Establishes and increases benchmarks of scholarship and participation in your field</a:t>
            </a: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100">
                <a:solidFill>
                  <a:srgbClr val="000000"/>
                </a:solidFill>
                <a:latin typeface="Arial" pitchFamily="34" charset="0"/>
              </a:rPr>
              <a:t>Peer review systems can be implemented for individual papers or collaborative works such as in-house journals</a:t>
            </a: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100">
                <a:solidFill>
                  <a:srgbClr val="000000"/>
                </a:solidFill>
                <a:latin typeface="Arial" pitchFamily="34" charset="0"/>
              </a:rPr>
              <a:t>Monthly email reports to authors</a:t>
            </a: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100">
                <a:solidFill>
                  <a:srgbClr val="000000"/>
                </a:solidFill>
                <a:latin typeface="Arial" pitchFamily="34" charset="0"/>
              </a:rPr>
              <a:t>No server space required; Bepress provides unlimited storage of documents or multi-media files</a:t>
            </a: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100">
                <a:solidFill>
                  <a:srgbClr val="000000"/>
                </a:solidFill>
                <a:latin typeface="Arial" pitchFamily="34" charset="0"/>
              </a:rPr>
              <a:t>Eliminates the burden to maintain individual web presence, or on IT to perform ongoing updates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1600"/>
            <a:ext cx="10158413" cy="1265238"/>
          </a:xfrm>
          <a:prstGeom prst="rect">
            <a:avLst/>
          </a:prstGeom>
          <a:noFill/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47650" y="1625600"/>
            <a:ext cx="929640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4800" b="1">
                <a:solidFill>
                  <a:srgbClr val="000000"/>
                </a:solidFill>
                <a:latin typeface="Arial" pitchFamily="34" charset="0"/>
              </a:rPr>
              <a:t>Benefits to Adding Your Work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1600"/>
            <a:ext cx="10158413" cy="1265238"/>
          </a:xfrm>
          <a:prstGeom prst="rect">
            <a:avLst/>
          </a:prstGeom>
          <a:noFill/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49250" y="1524000"/>
            <a:ext cx="9320213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4800" b="1">
                <a:solidFill>
                  <a:srgbClr val="000000"/>
                </a:solidFill>
                <a:latin typeface="Arial" pitchFamily="34" charset="0"/>
              </a:rPr>
              <a:t>Publisher &amp; Author Copyrights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47650" y="2535238"/>
            <a:ext cx="9629775" cy="472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100">
                <a:solidFill>
                  <a:srgbClr val="000000"/>
                </a:solidFill>
                <a:latin typeface="Arial" pitchFamily="34" charset="0"/>
              </a:rPr>
              <a:t>Authors retain copyright for work added to the IR</a:t>
            </a: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100">
                <a:solidFill>
                  <a:srgbClr val="000000"/>
                </a:solidFill>
                <a:latin typeface="Arial" pitchFamily="34" charset="0"/>
              </a:rPr>
              <a:t>Authors can activate additional Creative Commons licensing to any of their work in the IR </a:t>
            </a: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(</a:t>
            </a:r>
            <a:r>
              <a:rPr lang="en-US" sz="1300" u="sng">
                <a:solidFill>
                  <a:srgbClr val="0000FF"/>
                </a:solidFill>
                <a:latin typeface="Arial" pitchFamily="34" charset="0"/>
                <a:hlinkClick r:id="rId4"/>
              </a:rPr>
              <a:t>http://creativecommons.org/licenses/</a:t>
            </a: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)</a:t>
            </a:r>
            <a:endParaRPr lang="en-US" sz="2100">
              <a:solidFill>
                <a:srgbClr val="000000"/>
              </a:solidFill>
              <a:latin typeface="Arial" pitchFamily="34" charset="0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100">
                <a:solidFill>
                  <a:srgbClr val="000000"/>
                </a:solidFill>
                <a:latin typeface="Arial" pitchFamily="34" charset="0"/>
              </a:rPr>
              <a:t>Publishers copyright permissions are more flexible than ever</a:t>
            </a:r>
            <a:endParaRPr lang="en-US"/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100">
                <a:solidFill>
                  <a:srgbClr val="000000"/>
                </a:solidFill>
                <a:latin typeface="Arial" pitchFamily="34" charset="0"/>
              </a:rPr>
              <a:t>Example: Elsevier Publisher      </a:t>
            </a:r>
            <a:br>
              <a:rPr lang="en-US" sz="210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1300" u="sng">
                <a:solidFill>
                  <a:srgbClr val="0000FF"/>
                </a:solidFill>
                <a:latin typeface="Arial" pitchFamily="34" charset="0"/>
                <a:hlinkClick r:id="rId5"/>
              </a:rPr>
              <a:t>(http://www.elsevier.com/wps/find/authorsview.authors/postingpolicy)</a:t>
            </a:r>
            <a:endParaRPr lang="en-US" sz="1300">
              <a:solidFill>
                <a:srgbClr val="000000"/>
              </a:solidFill>
              <a:latin typeface="Arial" pitchFamily="34" charset="0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100">
                <a:solidFill>
                  <a:srgbClr val="000000"/>
                </a:solidFill>
                <a:latin typeface="Arial" pitchFamily="34" charset="0"/>
              </a:rPr>
              <a:t>Item records can be customized to include additional comments or links to related material as well as citations to original published version</a:t>
            </a:r>
            <a:endParaRPr lang="en-US"/>
          </a:p>
          <a:p>
            <a:pPr>
              <a:lnSpc>
                <a:spcPct val="95000"/>
              </a:lnSpc>
            </a:pPr>
            <a:r>
              <a:rPr lang="en-US" sz="2100">
                <a:solidFill>
                  <a:srgbClr val="000000"/>
                </a:solidFill>
                <a:latin typeface="Arial" pitchFamily="34" charset="0"/>
              </a:rPr>
              <a:t> </a:t>
            </a:r>
            <a:endParaRPr lang="en-US"/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100">
                <a:solidFill>
                  <a:srgbClr val="000000"/>
                </a:solidFill>
                <a:latin typeface="Arial" pitchFamily="34" charset="0"/>
              </a:rPr>
              <a:t>Abstracts and citations can be added if IR publishing permission cannot be obtained </a:t>
            </a: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(</a:t>
            </a:r>
            <a:r>
              <a:rPr lang="en-US" sz="1300" u="sng">
                <a:solidFill>
                  <a:srgbClr val="0000FF"/>
                </a:solidFill>
                <a:latin typeface="Arial" pitchFamily="34" charset="0"/>
                <a:hlinkClick r:id="rId6"/>
              </a:rPr>
              <a:t>http://digitalcommons.uri.edu/lib_ps_pubs/6/)</a:t>
            </a:r>
            <a:endParaRPr lang="en-US" sz="1300" u="sng">
              <a:solidFill>
                <a:srgbClr val="0000FF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1600"/>
            <a:ext cx="10158413" cy="1265238"/>
          </a:xfrm>
          <a:prstGeom prst="rect">
            <a:avLst/>
          </a:prstGeom>
          <a:noFill/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060450" y="1524000"/>
            <a:ext cx="7726363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4800" b="1">
                <a:solidFill>
                  <a:srgbClr val="000000"/>
                </a:solidFill>
                <a:latin typeface="Arial" pitchFamily="34" charset="0"/>
              </a:rPr>
              <a:t>Examples 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552450" y="2540000"/>
            <a:ext cx="92202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2700" b="1">
                <a:solidFill>
                  <a:srgbClr val="000000"/>
                </a:solidFill>
                <a:latin typeface="Arial" pitchFamily="34" charset="0"/>
              </a:rPr>
              <a:t>Co-Authors/ Cross-Platform References</a:t>
            </a:r>
            <a:endParaRPr lang="en-US"/>
          </a:p>
          <a:p>
            <a:pPr>
              <a:lnSpc>
                <a:spcPct val="95000"/>
              </a:lnSpc>
            </a:pPr>
            <a:r>
              <a:rPr lang="en-US" sz="2700" u="sng">
                <a:solidFill>
                  <a:srgbClr val="0000FF"/>
                </a:solidFill>
                <a:latin typeface="Arial" pitchFamily="34" charset="0"/>
                <a:hlinkClick r:id="rId4"/>
              </a:rPr>
              <a:t>http://scholarsarchive.jwu.edu/admin_publications/1/</a:t>
            </a:r>
            <a:endParaRPr lang="en-US" sz="270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95000"/>
              </a:lnSpc>
            </a:pPr>
            <a:r>
              <a:rPr lang="en-US" sz="2700" b="1">
                <a:solidFill>
                  <a:srgbClr val="000000"/>
                </a:solidFill>
                <a:latin typeface="Arial" pitchFamily="34" charset="0"/>
              </a:rPr>
              <a:t>Peer Review</a:t>
            </a:r>
            <a:endParaRPr lang="en-US"/>
          </a:p>
          <a:p>
            <a:pPr>
              <a:lnSpc>
                <a:spcPct val="95000"/>
              </a:lnSpc>
            </a:pPr>
            <a:r>
              <a:rPr lang="en-US" sz="2700" u="sng">
                <a:solidFill>
                  <a:srgbClr val="0000FF"/>
                </a:solidFill>
                <a:latin typeface="Arial" pitchFamily="34" charset="0"/>
                <a:hlinkClick r:id="rId5"/>
              </a:rPr>
              <a:t>http://scholarworks.gvsu.edu/biopeerpubs/</a:t>
            </a:r>
            <a:endParaRPr lang="en-US"/>
          </a:p>
          <a:p>
            <a:pPr>
              <a:lnSpc>
                <a:spcPct val="95000"/>
              </a:lnSpc>
            </a:pPr>
            <a:endParaRPr lang="en-US" sz="270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95000"/>
              </a:lnSpc>
            </a:pPr>
            <a:r>
              <a:rPr lang="en-US" sz="2700" b="1">
                <a:solidFill>
                  <a:srgbClr val="000000"/>
                </a:solidFill>
                <a:latin typeface="Arial" pitchFamily="34" charset="0"/>
              </a:rPr>
              <a:t>Streaming Audio</a:t>
            </a:r>
            <a:endParaRPr lang="en-US"/>
          </a:p>
          <a:p>
            <a:pPr>
              <a:lnSpc>
                <a:spcPct val="95000"/>
              </a:lnSpc>
            </a:pPr>
            <a:r>
              <a:rPr lang="en-US" sz="2700" u="sng">
                <a:solidFill>
                  <a:srgbClr val="0000FF"/>
                </a:solidFill>
                <a:latin typeface="Arial" pitchFamily="34" charset="0"/>
                <a:hlinkClick r:id="rId6"/>
              </a:rPr>
              <a:t>http://digitalcommons.unf.edu/unf_oral/1/</a:t>
            </a:r>
            <a:endParaRPr lang="en-US"/>
          </a:p>
          <a:p>
            <a:pPr>
              <a:lnSpc>
                <a:spcPct val="95000"/>
              </a:lnSpc>
            </a:pPr>
            <a:endParaRPr lang="en-US" sz="270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95000"/>
              </a:lnSpc>
            </a:pPr>
            <a:r>
              <a:rPr lang="en-US" sz="2700" b="1">
                <a:solidFill>
                  <a:srgbClr val="000000"/>
                </a:solidFill>
                <a:latin typeface="Arial" pitchFamily="34" charset="0"/>
              </a:rPr>
              <a:t>Journals &amp; Magazines</a:t>
            </a:r>
            <a:br>
              <a:rPr lang="en-US" sz="2700" b="1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2700" u="sng">
                <a:solidFill>
                  <a:srgbClr val="0000FF"/>
                </a:solidFill>
                <a:latin typeface="Arial" pitchFamily="34" charset="0"/>
                <a:hlinkClick r:id="rId7"/>
              </a:rPr>
              <a:t>http://digitalcommons.library.unlv.edu/peer_review_list.html</a:t>
            </a:r>
            <a:endParaRPr lang="en-US" sz="2700" u="sng">
              <a:solidFill>
                <a:srgbClr val="0000FF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450850" y="2009775"/>
            <a:ext cx="9309100" cy="215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6400" b="1" i="1">
                <a:solidFill>
                  <a:srgbClr val="000000"/>
                </a:solidFill>
                <a:latin typeface="Arial" pitchFamily="34" charset="0"/>
              </a:rPr>
              <a:t>Thank you!</a:t>
            </a:r>
            <a:endParaRPr lang="en-US"/>
          </a:p>
          <a:p>
            <a:pPr algn="ctr">
              <a:lnSpc>
                <a:spcPct val="95000"/>
              </a:lnSpc>
            </a:pPr>
            <a:endParaRPr lang="en-US" sz="2700">
              <a:solidFill>
                <a:srgbClr val="000000"/>
              </a:solidFill>
              <a:latin typeface="Arial" pitchFamily="34" charset="0"/>
            </a:endParaRPr>
          </a:p>
          <a:p>
            <a:pPr algn="ctr">
              <a:lnSpc>
                <a:spcPct val="95000"/>
              </a:lnSpc>
            </a:pPr>
            <a:r>
              <a:rPr lang="en-US" sz="2700">
                <a:solidFill>
                  <a:srgbClr val="000000"/>
                </a:solidFill>
                <a:latin typeface="Arial" pitchFamily="34" charset="0"/>
              </a:rPr>
              <a:t>Email Erika Gearing, egearing@jwu.edu, if you have further questions or would like additional information.</a:t>
            </a: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1600"/>
            <a:ext cx="10158413" cy="1265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327</Words>
  <Application>Microsoft Office PowerPoint</Application>
  <PresentationFormat>Custom</PresentationFormat>
  <Paragraphs>59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Times New Roman</vt:lpstr>
      <vt:lpstr>Verdana</vt:lpstr>
      <vt:lpstr>Arial</vt:lpstr>
      <vt:lpstr>'Times New Roman'</vt:lpstr>
      <vt:lpstr>Courier New</vt:lpstr>
      <vt:lpstr>Default Design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</dc:creator>
  <cp:lastModifiedBy>egearing</cp:lastModifiedBy>
  <cp:revision>1</cp:revision>
  <dcterms:created xsi:type="dcterms:W3CDTF">2004-05-06T09:28:21Z</dcterms:created>
  <dcterms:modified xsi:type="dcterms:W3CDTF">2011-11-29T13:32:01Z</dcterms:modified>
</cp:coreProperties>
</file>